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419" r:id="rId3"/>
    <p:sldId id="420" r:id="rId4"/>
    <p:sldId id="422" r:id="rId5"/>
    <p:sldId id="451" r:id="rId6"/>
    <p:sldId id="453" r:id="rId7"/>
    <p:sldId id="454" r:id="rId8"/>
    <p:sldId id="455" r:id="rId9"/>
    <p:sldId id="427" r:id="rId10"/>
    <p:sldId id="444" r:id="rId11"/>
    <p:sldId id="445" r:id="rId12"/>
    <p:sldId id="456" r:id="rId13"/>
    <p:sldId id="432" r:id="rId14"/>
    <p:sldId id="433" r:id="rId15"/>
    <p:sldId id="446" r:id="rId16"/>
    <p:sldId id="457" r:id="rId17"/>
    <p:sldId id="458" r:id="rId18"/>
    <p:sldId id="459" r:id="rId19"/>
    <p:sldId id="436" r:id="rId20"/>
    <p:sldId id="448" r:id="rId21"/>
    <p:sldId id="438" r:id="rId22"/>
    <p:sldId id="439" r:id="rId23"/>
    <p:sldId id="440" r:id="rId24"/>
    <p:sldId id="41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4DF21"/>
    <a:srgbClr val="C8D927"/>
    <a:srgbClr val="FFFF66"/>
    <a:srgbClr val="FF0000"/>
    <a:srgbClr val="FF0066"/>
    <a:srgbClr val="FF6699"/>
    <a:srgbClr val="FF3399"/>
    <a:srgbClr val="000000"/>
    <a:srgbClr val="FFFF9F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3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4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</a:t>
            </a:r>
            <a:r>
              <a:rPr lang="zh-CN" altLang="en-US" sz="5400" dirty="0" smtClean="0"/>
              <a:t>两位</a:t>
            </a:r>
            <a:r>
              <a:rPr lang="zh-CN" altLang="en-US" sz="5400" dirty="0" smtClean="0">
                <a:latin typeface="Calibri" panose="020F0502020204030204" pitchFamily="34" charset="0"/>
              </a:rPr>
              <a:t>数</a:t>
            </a:r>
            <a:r>
              <a:rPr lang="zh-CN" altLang="en-US" sz="5400" dirty="0" smtClean="0"/>
              <a:t>乘两</a:t>
            </a:r>
            <a:r>
              <a:rPr lang="zh-CN" altLang="en-US" sz="5400" dirty="0" smtClean="0">
                <a:latin typeface="Calibri" panose="020F0502020204030204" pitchFamily="34" charset="0"/>
              </a:rPr>
              <a:t>位数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71538" y="334012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000240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口算乘法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1472" y="3000372"/>
            <a:ext cx="82153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两位数、几百几十数乘一              </a:t>
            </a:r>
            <a:endParaRPr lang="en-US" altLang="zh-CN" sz="4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</a:endParaRPr>
          </a:p>
          <a:p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         位数的口算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28662" y="571480"/>
            <a:ext cx="2143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450057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13" name="图片 12" descr="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468" y="1357298"/>
            <a:ext cx="7033622" cy="370523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29124" y="450057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72330" y="450057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348" y="571480"/>
            <a:ext cx="84296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李明买了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角的练习本和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角的铅笔。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57290" y="135729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一共要付多少钱？</a:t>
            </a:r>
          </a:p>
        </p:txBody>
      </p:sp>
      <p:sp>
        <p:nvSpPr>
          <p:cNvPr id="16" name="矩形 15"/>
          <p:cNvSpPr/>
          <p:nvPr/>
        </p:nvSpPr>
        <p:spPr>
          <a:xfrm>
            <a:off x="1357290" y="4429132"/>
            <a:ext cx="735811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李明给售货员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应找回多少钱？</a:t>
            </a:r>
          </a:p>
        </p:txBody>
      </p:sp>
      <p:sp>
        <p:nvSpPr>
          <p:cNvPr id="18" name="矩形 17"/>
          <p:cNvSpPr/>
          <p:nvPr/>
        </p:nvSpPr>
        <p:spPr>
          <a:xfrm>
            <a:off x="2143108" y="5072074"/>
            <a:ext cx="2356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en-US" sz="2800" dirty="0" smtClean="0">
                <a:latin typeface="宋体" panose="02010600030101010101" pitchFamily="2" charset="-122"/>
              </a:rPr>
              <a:t>50-19=31(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28794" y="1928802"/>
            <a:ext cx="46434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15×6=90(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90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=9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0232" y="3143248"/>
            <a:ext cx="2536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latin typeface="宋体" panose="02010600030101010101" pitchFamily="2" charset="-122"/>
              </a:rPr>
              <a:t>10+9=19(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21" name="矩形 20"/>
          <p:cNvSpPr/>
          <p:nvPr/>
        </p:nvSpPr>
        <p:spPr>
          <a:xfrm>
            <a:off x="1928794" y="2500306"/>
            <a:ext cx="4857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dirty="0" smtClean="0">
                <a:latin typeface="宋体" panose="02010600030101010101" pitchFamily="2" charset="-122"/>
              </a:rPr>
              <a:t>5×20=100(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altLang="en-US" sz="2800" dirty="0" smtClean="0">
                <a:latin typeface="宋体" panose="02010600030101010101" pitchFamily="2" charset="-122"/>
              </a:rPr>
              <a:t>100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altLang="en-US" sz="2800" dirty="0" smtClean="0">
                <a:latin typeface="宋体" panose="02010600030101010101" pitchFamily="2" charset="-122"/>
              </a:rPr>
              <a:t>=10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　</a:t>
            </a:r>
          </a:p>
        </p:txBody>
      </p:sp>
      <p:sp>
        <p:nvSpPr>
          <p:cNvPr id="22" name="矩形 21"/>
          <p:cNvSpPr/>
          <p:nvPr/>
        </p:nvSpPr>
        <p:spPr>
          <a:xfrm>
            <a:off x="2000232" y="3714752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答：一共要付</a:t>
            </a:r>
            <a:r>
              <a:rPr lang="en-US" altLang="zh-CN" sz="2800" dirty="0" smtClean="0">
                <a:latin typeface="宋体" panose="02010600030101010101" pitchFamily="2" charset="-122"/>
              </a:rPr>
              <a:t>19</a:t>
            </a:r>
            <a:r>
              <a:rPr lang="zh-CN" altLang="en-US" sz="2800" dirty="0" smtClean="0">
                <a:latin typeface="宋体" panose="02010600030101010101" pitchFamily="2" charset="-122"/>
              </a:rPr>
              <a:t>元钱。</a:t>
            </a:r>
          </a:p>
        </p:txBody>
      </p:sp>
      <p:sp>
        <p:nvSpPr>
          <p:cNvPr id="23" name="矩形 22"/>
          <p:cNvSpPr/>
          <p:nvPr/>
        </p:nvSpPr>
        <p:spPr>
          <a:xfrm>
            <a:off x="2143108" y="5715016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答：应找回</a:t>
            </a:r>
            <a:r>
              <a:rPr lang="en-US" altLang="zh-CN" sz="2800" dirty="0" smtClean="0">
                <a:latin typeface="宋体" panose="02010600030101010101" pitchFamily="2" charset="-122"/>
              </a:rPr>
              <a:t>31</a:t>
            </a:r>
            <a:r>
              <a:rPr lang="zh-CN" altLang="en-US" sz="2800" dirty="0" smtClean="0">
                <a:latin typeface="宋体" panose="02010600030101010101" pitchFamily="2" charset="-122"/>
              </a:rPr>
              <a:t>元钱。</a:t>
            </a:r>
          </a:p>
        </p:txBody>
      </p:sp>
      <p:grpSp>
        <p:nvGrpSpPr>
          <p:cNvPr id="2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2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6058463" y="5837357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85786" y="1714488"/>
            <a:ext cx="7786742" cy="396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两位数乘一位数的口算方法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可以把两位数分成一个整十数和一个一位数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分别乘另一个乘数后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再把两次计算结果相加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就可以算出结果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还可以利用竖式计算的方法进行口算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几百几十数乘一位数的口算方法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即先口算几百几十数中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前面的数与一位数相乘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再在积后面添一个</a:t>
            </a:r>
            <a:r>
              <a:rPr lang="en-US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" y="1071546"/>
            <a:ext cx="7780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两位数、几百几十数乘一位数的口算方法 ：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57593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928662" y="1000108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5786" y="1928802"/>
            <a:ext cx="3286148" cy="4000528"/>
            <a:chOff x="785786" y="1928802"/>
            <a:chExt cx="3286148" cy="4000528"/>
          </a:xfrm>
        </p:grpSpPr>
        <p:grpSp>
          <p:nvGrpSpPr>
            <p:cNvPr id="64" name="组合 63"/>
            <p:cNvGrpSpPr/>
            <p:nvPr/>
          </p:nvGrpSpPr>
          <p:grpSpPr>
            <a:xfrm>
              <a:off x="785786" y="1928802"/>
              <a:ext cx="3286148" cy="4000528"/>
              <a:chOff x="785786" y="1928802"/>
              <a:chExt cx="3286148" cy="4000528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785918" y="1928802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27 ×3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85786" y="3000372"/>
                <a:ext cx="1285884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20 ×3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643174" y="3000372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7 ×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85786" y="4214818"/>
                <a:ext cx="1357322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2643174" y="4214818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785918" y="5429264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52" name="直接箭头连接符 51"/>
              <p:cNvCxnSpPr>
                <a:stCxn id="45" idx="2"/>
              </p:cNvCxnSpPr>
              <p:nvPr/>
            </p:nvCxnSpPr>
            <p:spPr>
              <a:xfrm rot="5400000">
                <a:off x="1750199" y="2250273"/>
                <a:ext cx="571504" cy="9286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>
                <a:stCxn id="45" idx="2"/>
                <a:endCxn id="47" idx="0"/>
              </p:cNvCxnSpPr>
              <p:nvPr/>
            </p:nvCxnSpPr>
            <p:spPr>
              <a:xfrm rot="16200000" flipH="1">
                <a:off x="2643174" y="2285992"/>
                <a:ext cx="571504" cy="85725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接箭头连接符 55"/>
              <p:cNvCxnSpPr>
                <a:stCxn id="46" idx="2"/>
                <a:endCxn id="48" idx="0"/>
              </p:cNvCxnSpPr>
              <p:nvPr/>
            </p:nvCxnSpPr>
            <p:spPr>
              <a:xfrm rot="16200000" flipH="1">
                <a:off x="1089397" y="3839768"/>
                <a:ext cx="714380" cy="3571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直接箭头连接符 58"/>
              <p:cNvCxnSpPr>
                <a:stCxn id="47" idx="2"/>
                <a:endCxn id="49" idx="0"/>
              </p:cNvCxnSpPr>
              <p:nvPr/>
            </p:nvCxnSpPr>
            <p:spPr>
              <a:xfrm rot="5400000">
                <a:off x="3000364" y="3857628"/>
                <a:ext cx="71438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直接箭头连接符 60"/>
              <p:cNvCxnSpPr>
                <a:stCxn id="48" idx="2"/>
              </p:cNvCxnSpPr>
              <p:nvPr/>
            </p:nvCxnSpPr>
            <p:spPr>
              <a:xfrm rot="16200000" flipH="1">
                <a:off x="1553744" y="4625586"/>
                <a:ext cx="714380" cy="8929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>
                <a:stCxn id="49" idx="2"/>
              </p:cNvCxnSpPr>
              <p:nvPr/>
            </p:nvCxnSpPr>
            <p:spPr>
              <a:xfrm rot="5400000">
                <a:off x="2500298" y="4572008"/>
                <a:ext cx="714380" cy="100013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8" name="矩形 77"/>
            <p:cNvSpPr/>
            <p:nvPr/>
          </p:nvSpPr>
          <p:spPr>
            <a:xfrm>
              <a:off x="2214546" y="4929198"/>
              <a:ext cx="357190" cy="21431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+</a:t>
              </a:r>
              <a:endParaRPr lang="zh-CN" altLang="en-US" sz="2800" dirty="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643438" y="2000240"/>
            <a:ext cx="3286148" cy="4000528"/>
            <a:chOff x="4643438" y="2000240"/>
            <a:chExt cx="3286148" cy="4000528"/>
          </a:xfrm>
        </p:grpSpPr>
        <p:grpSp>
          <p:nvGrpSpPr>
            <p:cNvPr id="65" name="组合 64"/>
            <p:cNvGrpSpPr/>
            <p:nvPr/>
          </p:nvGrpSpPr>
          <p:grpSpPr>
            <a:xfrm>
              <a:off x="4643438" y="2000240"/>
              <a:ext cx="3286148" cy="4000528"/>
              <a:chOff x="785786" y="1928802"/>
              <a:chExt cx="3286148" cy="4000528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785918" y="1928802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180 ×5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785786" y="3000372"/>
                <a:ext cx="1285884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      </a:t>
                </a:r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×5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643174" y="3000372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     </a:t>
                </a:r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×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785786" y="4214818"/>
                <a:ext cx="1357322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643174" y="4214818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1785918" y="5429264"/>
                <a:ext cx="1428760" cy="50006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72" name="直接箭头连接符 71"/>
              <p:cNvCxnSpPr>
                <a:stCxn id="66" idx="2"/>
              </p:cNvCxnSpPr>
              <p:nvPr/>
            </p:nvCxnSpPr>
            <p:spPr>
              <a:xfrm rot="5400000">
                <a:off x="1750199" y="2250273"/>
                <a:ext cx="571504" cy="92869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接箭头连接符 72"/>
              <p:cNvCxnSpPr>
                <a:stCxn id="66" idx="2"/>
                <a:endCxn id="68" idx="0"/>
              </p:cNvCxnSpPr>
              <p:nvPr/>
            </p:nvCxnSpPr>
            <p:spPr>
              <a:xfrm rot="16200000" flipH="1">
                <a:off x="2643174" y="2285992"/>
                <a:ext cx="571504" cy="85725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接箭头连接符 73"/>
              <p:cNvCxnSpPr>
                <a:stCxn id="67" idx="2"/>
                <a:endCxn id="69" idx="0"/>
              </p:cNvCxnSpPr>
              <p:nvPr/>
            </p:nvCxnSpPr>
            <p:spPr>
              <a:xfrm rot="16200000" flipH="1">
                <a:off x="1089397" y="3839768"/>
                <a:ext cx="714380" cy="3571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直接箭头连接符 74"/>
              <p:cNvCxnSpPr>
                <a:stCxn id="68" idx="2"/>
                <a:endCxn id="70" idx="0"/>
              </p:cNvCxnSpPr>
              <p:nvPr/>
            </p:nvCxnSpPr>
            <p:spPr>
              <a:xfrm rot="5400000">
                <a:off x="3000364" y="3857628"/>
                <a:ext cx="71438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接箭头连接符 75"/>
              <p:cNvCxnSpPr>
                <a:stCxn id="69" idx="2"/>
              </p:cNvCxnSpPr>
              <p:nvPr/>
            </p:nvCxnSpPr>
            <p:spPr>
              <a:xfrm rot="16200000" flipH="1">
                <a:off x="1553744" y="4625586"/>
                <a:ext cx="714380" cy="89297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>
                <a:stCxn id="70" idx="2"/>
              </p:cNvCxnSpPr>
              <p:nvPr/>
            </p:nvCxnSpPr>
            <p:spPr>
              <a:xfrm rot="5400000">
                <a:off x="2500298" y="4572008"/>
                <a:ext cx="714380" cy="100013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9" name="矩形 78"/>
            <p:cNvSpPr/>
            <p:nvPr/>
          </p:nvSpPr>
          <p:spPr>
            <a:xfrm>
              <a:off x="6072198" y="5072074"/>
              <a:ext cx="357190" cy="21431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+</a:t>
              </a:r>
              <a:endParaRPr lang="zh-CN" altLang="en-US" sz="2800" dirty="0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3357554" y="2928934"/>
            <a:ext cx="35719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142976" y="414338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071802" y="414338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071670" y="542926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572000" y="3000372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500826" y="300037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429520" y="3000372"/>
            <a:ext cx="35719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857752" y="4214818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786578" y="421481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929322" y="542926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8596" y="185736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00100" y="1142984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3" name="图片 52" descr="aa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214554"/>
            <a:ext cx="1428760" cy="3071834"/>
          </a:xfrm>
          <a:prstGeom prst="rect">
            <a:avLst/>
          </a:prstGeom>
        </p:spPr>
      </p:pic>
      <p:pic>
        <p:nvPicPr>
          <p:cNvPr id="55" name="图片 54" descr="b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2000240"/>
            <a:ext cx="1285884" cy="3286148"/>
          </a:xfrm>
          <a:prstGeom prst="rect">
            <a:avLst/>
          </a:prstGeom>
        </p:spPr>
      </p:pic>
      <p:pic>
        <p:nvPicPr>
          <p:cNvPr id="58" name="图片 57" descr="dd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2143116"/>
            <a:ext cx="1285884" cy="3276612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1643042" y="2500306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=150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86182" y="2428868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=75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00760" y="2428868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=84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01024" y="2428868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=78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714480" y="321468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=50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786182" y="321468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=72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929322" y="328612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=85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857752" y="2143116"/>
            <a:ext cx="1285884" cy="3286148"/>
            <a:chOff x="4857752" y="2143116"/>
            <a:chExt cx="1285884" cy="3286148"/>
          </a:xfrm>
        </p:grpSpPr>
        <p:pic>
          <p:nvPicPr>
            <p:cNvPr id="57" name="图片 56" descr="cc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57752" y="2143116"/>
              <a:ext cx="1285884" cy="3286148"/>
            </a:xfrm>
            <a:prstGeom prst="rect">
              <a:avLst/>
            </a:prstGeom>
          </p:spPr>
        </p:pic>
        <p:sp>
          <p:nvSpPr>
            <p:cNvPr id="93" name="椭圆 92"/>
            <p:cNvSpPr/>
            <p:nvPr/>
          </p:nvSpPr>
          <p:spPr>
            <a:xfrm>
              <a:off x="4857752" y="3429000"/>
              <a:ext cx="1143008" cy="357190"/>
            </a:xfrm>
            <a:prstGeom prst="ellipse">
              <a:avLst/>
            </a:prstGeom>
            <a:solidFill>
              <a:srgbClr val="FFC00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chemeClr val="tx1"/>
                  </a:solidFill>
                </a:rPr>
                <a:t>17×5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8072462" y="321468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=84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785918" y="392906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=48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786182" y="3929066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=880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072198" y="400050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=92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072462" y="392906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=96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785918" y="4786322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=420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714744" y="4786322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=680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000760" y="4786322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=96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072462" y="471488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=78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42910" y="3357562"/>
            <a:ext cx="1143008" cy="357190"/>
          </a:xfrm>
          <a:prstGeom prst="ellipse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800" dirty="0" smtClean="0">
                <a:solidFill>
                  <a:schemeClr val="tx1"/>
                </a:solidFill>
              </a:rPr>
              <a:t>25×2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4" grpId="0"/>
      <p:bldP spid="65" grpId="0"/>
      <p:bldP spid="80" grpId="0"/>
      <p:bldP spid="81" grpId="0"/>
      <p:bldP spid="92" grpId="0"/>
      <p:bldP spid="94" grpId="0"/>
      <p:bldP spid="95" grpId="0"/>
      <p:bldP spid="96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00100" y="114298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图片 25" descr="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3"/>
            <a:ext cx="7676078" cy="200026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28662" y="3000372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辆车最多可坐多少人？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57224" y="457200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人乘坐这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辆车，能坐下吗？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71670" y="3571876"/>
            <a:ext cx="22525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21×3=63</a:t>
            </a:r>
            <a:r>
              <a:rPr lang="en-US" dirty="0" smtClean="0">
                <a:latin typeface="宋体" panose="02010600030101010101" pitchFamily="2" charset="-122"/>
              </a:rPr>
              <a:t>(</a:t>
            </a:r>
            <a:r>
              <a:rPr lang="zh-CN" altLang="en-US" dirty="0" smtClean="0">
                <a:latin typeface="宋体" panose="02010600030101010101" pitchFamily="2" charset="-122"/>
              </a:rPr>
              <a:t>人</a:t>
            </a:r>
            <a:r>
              <a:rPr lang="en-US" dirty="0" smtClean="0">
                <a:latin typeface="宋体" panose="02010600030101010101" pitchFamily="2" charset="-122"/>
              </a:rPr>
              <a:t>)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28794" y="514351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en-US" sz="2800" dirty="0" smtClean="0">
                <a:latin typeface="宋体" panose="02010600030101010101" pitchFamily="2" charset="-122"/>
              </a:rPr>
              <a:t>21×4=84(</a:t>
            </a:r>
            <a:r>
              <a:rPr lang="zh-CN" altLang="en-US" sz="2800" dirty="0" smtClean="0">
                <a:latin typeface="宋体" panose="02010600030101010101" pitchFamily="2" charset="-122"/>
              </a:rPr>
              <a:t>人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altLang="en-US" sz="2800" dirty="0" smtClean="0">
                <a:latin typeface="宋体" panose="02010600030101010101" pitchFamily="2" charset="-122"/>
              </a:rPr>
              <a:t>84</a:t>
            </a:r>
            <a:r>
              <a:rPr lang="zh-CN" altLang="en-US" sz="2800" dirty="0" smtClean="0">
                <a:latin typeface="宋体" panose="02010600030101010101" pitchFamily="2" charset="-122"/>
              </a:rPr>
              <a:t>人</a:t>
            </a:r>
            <a:r>
              <a:rPr lang="en-US" altLang="en-US" sz="2800" dirty="0" smtClean="0">
                <a:latin typeface="宋体" panose="02010600030101010101" pitchFamily="2" charset="-122"/>
              </a:rPr>
              <a:t>&gt;80</a:t>
            </a:r>
            <a:r>
              <a:rPr lang="zh-CN" altLang="en-US" sz="2800" dirty="0" smtClean="0">
                <a:latin typeface="宋体" panose="02010600030101010101" pitchFamily="2" charset="-122"/>
              </a:rPr>
              <a:t>人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8794" y="5786454"/>
            <a:ext cx="2529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</a:t>
            </a:r>
            <a:r>
              <a:rPr lang="en-US" altLang="en-US" sz="2800" dirty="0" smtClean="0">
                <a:latin typeface="宋体" panose="02010600030101010101" pitchFamily="2" charset="-122"/>
              </a:rPr>
              <a:t>:</a:t>
            </a:r>
            <a:r>
              <a:rPr lang="zh-CN" altLang="en-US" sz="2800" dirty="0" smtClean="0">
                <a:latin typeface="宋体" panose="02010600030101010101" pitchFamily="2" charset="-122"/>
              </a:rPr>
              <a:t>能坐下。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1670" y="4143380"/>
            <a:ext cx="4697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</a:t>
            </a:r>
            <a:r>
              <a:rPr lang="en-US" sz="2800" dirty="0" smtClean="0">
                <a:latin typeface="宋体" panose="02010600030101010101" pitchFamily="2" charset="-122"/>
              </a:rPr>
              <a:t>:</a:t>
            </a:r>
            <a:r>
              <a:rPr lang="en-US" altLang="zh-CN" sz="2800" dirty="0" smtClean="0">
                <a:latin typeface="宋体" panose="02010600030101010101" pitchFamily="2" charset="-122"/>
              </a:rPr>
              <a:t> 3</a:t>
            </a:r>
            <a:r>
              <a:rPr lang="zh-CN" altLang="en-US" sz="2800" dirty="0" smtClean="0">
                <a:latin typeface="宋体" panose="02010600030101010101" pitchFamily="2" charset="-122"/>
              </a:rPr>
              <a:t>辆车最多可坐</a:t>
            </a:r>
            <a:r>
              <a:rPr lang="en-US" altLang="zh-CN" sz="2800" dirty="0" smtClean="0">
                <a:latin typeface="宋体" panose="02010600030101010101" pitchFamily="2" charset="-122"/>
              </a:rPr>
              <a:t>63</a:t>
            </a:r>
            <a:r>
              <a:rPr lang="zh-CN" altLang="en-US" sz="2800" dirty="0" smtClean="0">
                <a:latin typeface="宋体" panose="02010600030101010101" pitchFamily="2" charset="-122"/>
              </a:rPr>
              <a:t>人。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28662" y="1285860"/>
            <a:ext cx="7858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一只虎体重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千克，一只熊的体重是虎的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倍。这只熊的体重是多少千克？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00232" y="3286124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180×2=360(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85918" y="4500570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答：这只熊的体重是</a:t>
            </a:r>
            <a:r>
              <a:rPr lang="en-US" altLang="zh-CN" sz="3200" dirty="0" smtClean="0">
                <a:latin typeface="宋体" panose="02010600030101010101" pitchFamily="2" charset="-122"/>
              </a:rPr>
              <a:t>360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千克。</a:t>
            </a:r>
          </a:p>
        </p:txBody>
      </p:sp>
      <p:grpSp>
        <p:nvGrpSpPr>
          <p:cNvPr id="13" name="组合 3"/>
          <p:cNvGrpSpPr/>
          <p:nvPr/>
        </p:nvGrpSpPr>
        <p:grpSpPr>
          <a:xfrm>
            <a:off x="5214942" y="5857892"/>
            <a:ext cx="2376487" cy="523220"/>
            <a:chOff x="5220072" y="5877272"/>
            <a:chExt cx="2376487" cy="877496"/>
          </a:xfrm>
        </p:grpSpPr>
        <p:sp>
          <p:nvSpPr>
            <p:cNvPr id="14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714356"/>
            <a:ext cx="374683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</a:p>
        </p:txBody>
      </p:sp>
      <p:sp>
        <p:nvSpPr>
          <p:cNvPr id="27" name="横卷形 26"/>
          <p:cNvSpPr/>
          <p:nvPr/>
        </p:nvSpPr>
        <p:spPr>
          <a:xfrm>
            <a:off x="357158" y="1857364"/>
            <a:ext cx="2643206" cy="3714776"/>
          </a:xfrm>
          <a:prstGeom prst="horizontalScroll">
            <a:avLst/>
          </a:prstGeom>
          <a:solidFill>
            <a:srgbClr val="E4DF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横卷形 27"/>
          <p:cNvSpPr/>
          <p:nvPr/>
        </p:nvSpPr>
        <p:spPr>
          <a:xfrm>
            <a:off x="3286116" y="1714488"/>
            <a:ext cx="2643206" cy="3714776"/>
          </a:xfrm>
          <a:prstGeom prst="horizontalScroll">
            <a:avLst/>
          </a:prstGeom>
          <a:solidFill>
            <a:srgbClr val="E4DF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横卷形 28"/>
          <p:cNvSpPr/>
          <p:nvPr/>
        </p:nvSpPr>
        <p:spPr>
          <a:xfrm>
            <a:off x="6143636" y="1714488"/>
            <a:ext cx="2571768" cy="3714776"/>
          </a:xfrm>
          <a:prstGeom prst="horizontalScroll">
            <a:avLst/>
          </a:prstGeom>
          <a:solidFill>
            <a:srgbClr val="E4DF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14348" y="2357430"/>
            <a:ext cx="1468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16 × </a:t>
            </a:r>
            <a:r>
              <a:rPr lang="en-US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4=</a:t>
            </a:r>
          </a:p>
        </p:txBody>
      </p:sp>
      <p:sp>
        <p:nvSpPr>
          <p:cNvPr id="33" name="矩形 32"/>
          <p:cNvSpPr/>
          <p:nvPr/>
        </p:nvSpPr>
        <p:spPr>
          <a:xfrm>
            <a:off x="714348" y="3286124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 × 220=</a:t>
            </a:r>
          </a:p>
        </p:txBody>
      </p:sp>
      <p:sp>
        <p:nvSpPr>
          <p:cNvPr id="53" name="矩形 52"/>
          <p:cNvSpPr/>
          <p:nvPr/>
        </p:nvSpPr>
        <p:spPr>
          <a:xfrm>
            <a:off x="714348" y="4286256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130 × 7=</a:t>
            </a:r>
          </a:p>
        </p:txBody>
      </p:sp>
      <p:sp>
        <p:nvSpPr>
          <p:cNvPr id="54" name="矩形 53"/>
          <p:cNvSpPr/>
          <p:nvPr/>
        </p:nvSpPr>
        <p:spPr>
          <a:xfrm>
            <a:off x="3571868" y="2357430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300 × 4=</a:t>
            </a:r>
          </a:p>
        </p:txBody>
      </p:sp>
      <p:sp>
        <p:nvSpPr>
          <p:cNvPr id="55" name="矩形 54"/>
          <p:cNvSpPr/>
          <p:nvPr/>
        </p:nvSpPr>
        <p:spPr>
          <a:xfrm>
            <a:off x="3643306" y="3286124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9 × 110=</a:t>
            </a:r>
          </a:p>
        </p:txBody>
      </p:sp>
      <p:sp>
        <p:nvSpPr>
          <p:cNvPr id="56" name="矩形 55"/>
          <p:cNvSpPr/>
          <p:nvPr/>
        </p:nvSpPr>
        <p:spPr>
          <a:xfrm>
            <a:off x="3643306" y="4286256"/>
            <a:ext cx="15472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 ×140=</a:t>
            </a:r>
          </a:p>
        </p:txBody>
      </p:sp>
      <p:sp>
        <p:nvSpPr>
          <p:cNvPr id="57" name="矩形 56"/>
          <p:cNvSpPr/>
          <p:nvPr/>
        </p:nvSpPr>
        <p:spPr>
          <a:xfrm>
            <a:off x="6429388" y="2357430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 × 170=</a:t>
            </a:r>
          </a:p>
        </p:txBody>
      </p:sp>
      <p:sp>
        <p:nvSpPr>
          <p:cNvPr id="58" name="矩形 57"/>
          <p:cNvSpPr/>
          <p:nvPr/>
        </p:nvSpPr>
        <p:spPr>
          <a:xfrm>
            <a:off x="6500826" y="3357562"/>
            <a:ext cx="16369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5 × 120=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000628" y="235743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1200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14546" y="235743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64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001024" y="2285992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510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14546" y="328612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880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143504" y="328612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990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01024" y="3357562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600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14546" y="428625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910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072066" y="428625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840</a:t>
            </a:r>
            <a:endParaRPr lang="zh-CN" altLang="en-US" sz="2800" dirty="0">
              <a:latin typeface="+mn-ea"/>
              <a:ea typeface="+mn-ea"/>
            </a:endParaRPr>
          </a:p>
        </p:txBody>
      </p:sp>
      <p:grpSp>
        <p:nvGrpSpPr>
          <p:cNvPr id="67" name="Group 8"/>
          <p:cNvGrpSpPr/>
          <p:nvPr/>
        </p:nvGrpSpPr>
        <p:grpSpPr bwMode="auto">
          <a:xfrm>
            <a:off x="5715008" y="5715016"/>
            <a:ext cx="1943100" cy="525791"/>
            <a:chOff x="1474" y="3702"/>
            <a:chExt cx="952" cy="499"/>
          </a:xfrm>
        </p:grpSpPr>
        <p:sp>
          <p:nvSpPr>
            <p:cNvPr id="6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928670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Group 16"/>
          <p:cNvGrpSpPr/>
          <p:nvPr/>
        </p:nvGrpSpPr>
        <p:grpSpPr bwMode="auto">
          <a:xfrm>
            <a:off x="5929322" y="5715016"/>
            <a:ext cx="1684338" cy="876299"/>
            <a:chOff x="1772" y="3114"/>
            <a:chExt cx="1061" cy="552"/>
          </a:xfrm>
        </p:grpSpPr>
        <p:pic>
          <p:nvPicPr>
            <p:cNvPr id="4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竖卷形 16"/>
          <p:cNvSpPr/>
          <p:nvPr/>
        </p:nvSpPr>
        <p:spPr>
          <a:xfrm>
            <a:off x="357158" y="1928802"/>
            <a:ext cx="2928958" cy="3214710"/>
          </a:xfrm>
          <a:prstGeom prst="verticalScroll">
            <a:avLst/>
          </a:prstGeom>
        </p:spPr>
        <p:style>
          <a:lnRef idx="1">
            <a:schemeClr val="accent6"/>
          </a:lnRef>
          <a:fillRef idx="1001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 ×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 ×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12+80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 smtClean="0">
              <a:solidFill>
                <a:schemeClr val="tx1"/>
              </a:solidFill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竖卷形 20"/>
          <p:cNvSpPr/>
          <p:nvPr/>
        </p:nvSpPr>
        <p:spPr>
          <a:xfrm>
            <a:off x="3143240" y="1928802"/>
            <a:ext cx="3071834" cy="3214710"/>
          </a:xfrm>
          <a:prstGeom prst="verticalScroll">
            <a:avLst/>
          </a:prstGeom>
        </p:spPr>
        <p:style>
          <a:lnRef idx="2">
            <a:schemeClr val="accent6">
              <a:shade val="50000"/>
            </a:schemeClr>
          </a:lnRef>
          <a:fillRef idx="1001">
            <a:schemeClr val="lt2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 × 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 × 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 + 80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竖卷形 21"/>
          <p:cNvSpPr/>
          <p:nvPr/>
        </p:nvSpPr>
        <p:spPr>
          <a:xfrm>
            <a:off x="6000760" y="1928802"/>
            <a:ext cx="3143240" cy="3214710"/>
          </a:xfrm>
          <a:prstGeom prst="verticalScroll">
            <a:avLst/>
          </a:prstGeom>
        </p:spPr>
        <p:style>
          <a:lnRef idx="2">
            <a:schemeClr val="accent6">
              <a:shade val="50000"/>
            </a:schemeClr>
          </a:lnRef>
          <a:fillRef idx="1001">
            <a:schemeClr val="lt2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 × 2=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20× 2=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 + 40=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14546" y="2285992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12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14546" y="3286124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80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4546" y="4143380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92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72066" y="2357430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18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72066" y="3357562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80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72066" y="4286256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98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01024" y="2357430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14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01024" y="3286124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40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01024" y="4214818"/>
            <a:ext cx="71438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ea"/>
                <a:ea typeface="+mn-ea"/>
              </a:rPr>
              <a:t>54</a:t>
            </a:r>
            <a:endParaRPr lang="zh-CN" altLang="en-US" sz="32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2" name="云形 31"/>
          <p:cNvSpPr/>
          <p:nvPr/>
        </p:nvSpPr>
        <p:spPr>
          <a:xfrm>
            <a:off x="1000100" y="5214950"/>
            <a:ext cx="4643470" cy="1143008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请同学们仔细观察每一道题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你有什么发现？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3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785794"/>
            <a:ext cx="7000924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送水的叔叔骑三轮车每分钟大约行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他从水站到学校送水用了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水站到学校约有多少米？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785918" y="4786322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水站到学校约有</a:t>
            </a:r>
            <a:r>
              <a:rPr lang="en-US" altLang="zh-CN" sz="3200" dirty="0" smtClean="0">
                <a:latin typeface="宋体" panose="02010600030101010101" pitchFamily="2" charset="-122"/>
              </a:rPr>
              <a:t>900</a:t>
            </a:r>
            <a:r>
              <a:rPr lang="zh-CN" altLang="en-US" sz="3200" dirty="0" smtClean="0"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428860" y="3643314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180×5=900(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1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李红买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角的练习本和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角的铅笔。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4414" y="4572008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付出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应找回多少元？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2976" y="2071678"/>
            <a:ext cx="44291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一共要付多少元？</a:t>
            </a:r>
          </a:p>
        </p:txBody>
      </p:sp>
      <p:sp>
        <p:nvSpPr>
          <p:cNvPr id="21" name="矩形 20"/>
          <p:cNvSpPr/>
          <p:nvPr/>
        </p:nvSpPr>
        <p:spPr>
          <a:xfrm>
            <a:off x="1928794" y="2643182"/>
            <a:ext cx="52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20×6=120(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120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=12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28794" y="3071810"/>
            <a:ext cx="56086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30×8=240(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240</a:t>
            </a:r>
            <a:r>
              <a:rPr lang="zh-CN" altLang="en-US" sz="2800" dirty="0" smtClean="0">
                <a:latin typeface="宋体" panose="02010600030101010101" pitchFamily="2" charset="-122"/>
              </a:rPr>
              <a:t>角</a:t>
            </a:r>
            <a:r>
              <a:rPr lang="en-US" sz="2800" dirty="0" smtClean="0">
                <a:latin typeface="宋体" panose="02010600030101010101" pitchFamily="2" charset="-122"/>
              </a:rPr>
              <a:t>=24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　</a:t>
            </a:r>
          </a:p>
        </p:txBody>
      </p:sp>
      <p:sp>
        <p:nvSpPr>
          <p:cNvPr id="23" name="矩形 22"/>
          <p:cNvSpPr/>
          <p:nvPr/>
        </p:nvSpPr>
        <p:spPr>
          <a:xfrm>
            <a:off x="2000232" y="3571876"/>
            <a:ext cx="3643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12+24=36(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28794" y="4000504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答：一共要付</a:t>
            </a:r>
            <a:r>
              <a:rPr lang="en-US" altLang="zh-CN" sz="2800" dirty="0" smtClean="0">
                <a:latin typeface="宋体" panose="02010600030101010101" pitchFamily="2" charset="-122"/>
              </a:rPr>
              <a:t>36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00232" y="5143512"/>
            <a:ext cx="23567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dirty="0" smtClean="0">
                <a:latin typeface="宋体" panose="02010600030101010101" pitchFamily="2" charset="-122"/>
              </a:rPr>
              <a:t>50-36=14(</a:t>
            </a:r>
            <a:r>
              <a:rPr lang="zh-CN" altLang="en-US" sz="2800" dirty="0" smtClean="0">
                <a:latin typeface="宋体" panose="02010600030101010101" pitchFamily="2" charset="-122"/>
              </a:rPr>
              <a:t>元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00232" y="5715016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答：应找回</a:t>
            </a:r>
            <a:r>
              <a:rPr lang="en-US" altLang="zh-CN" sz="2800" dirty="0" smtClean="0">
                <a:latin typeface="宋体" panose="02010600030101010101" pitchFamily="2" charset="-122"/>
              </a:rPr>
              <a:t>14</a:t>
            </a:r>
            <a:r>
              <a:rPr lang="zh-CN" altLang="en-US" sz="2800" dirty="0" smtClean="0">
                <a:latin typeface="宋体" panose="02010600030101010101" pitchFamily="2" charset="-122"/>
              </a:rPr>
              <a:t>元。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27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2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714356"/>
            <a:ext cx="50720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动脑筋。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2214546" y="2214554"/>
            <a:ext cx="36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)×3=270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14546" y="3429000"/>
            <a:ext cx="2904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4×(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)=840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14546" y="4714884"/>
            <a:ext cx="2904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8×(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)=960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3174" y="221455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3240" y="342900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43240" y="471488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120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5786" y="714356"/>
            <a:ext cx="7396187" cy="2868444"/>
            <a:chOff x="716383" y="857232"/>
            <a:chExt cx="7791450" cy="3777950"/>
          </a:xfrm>
        </p:grpSpPr>
        <p:grpSp>
          <p:nvGrpSpPr>
            <p:cNvPr id="28" name="组合 27"/>
            <p:cNvGrpSpPr/>
            <p:nvPr/>
          </p:nvGrpSpPr>
          <p:grpSpPr>
            <a:xfrm>
              <a:off x="716383" y="1139499"/>
              <a:ext cx="7791450" cy="3495683"/>
              <a:chOff x="716383" y="1139499"/>
              <a:chExt cx="7791450" cy="3495683"/>
            </a:xfrm>
          </p:grpSpPr>
          <p:pic>
            <p:nvPicPr>
              <p:cNvPr id="26" name="图片 25" descr="aa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6383" y="1139499"/>
                <a:ext cx="7791450" cy="3495683"/>
              </a:xfrm>
              <a:prstGeom prst="rect">
                <a:avLst/>
              </a:prstGeom>
            </p:spPr>
          </p:pic>
          <p:sp>
            <p:nvSpPr>
              <p:cNvPr id="27" name="圆角矩形标注 26"/>
              <p:cNvSpPr/>
              <p:nvPr/>
            </p:nvSpPr>
            <p:spPr>
              <a:xfrm>
                <a:off x="1285852" y="2071678"/>
                <a:ext cx="1071570" cy="357190"/>
              </a:xfrm>
              <a:prstGeom prst="wedgeRoundRectCallout">
                <a:avLst>
                  <a:gd name="adj1" fmla="val 67547"/>
                  <a:gd name="adj2" fmla="val 95008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买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筐。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928662" y="857232"/>
              <a:ext cx="1001322" cy="44856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285984" y="4857760"/>
            <a:ext cx="48244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筐草莓有多少盒？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3071802" y="5572140"/>
            <a:ext cx="37433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15×3=</a:t>
            </a:r>
            <a:r>
              <a:rPr lang="en-US" altLang="zh-CN" sz="3200" b="1" u="sng" dirty="0">
                <a:solidFill>
                  <a:srgbClr val="D60093"/>
                </a:solidFill>
                <a:latin typeface="宋体" panose="02010600030101010101" pitchFamily="2" charset="-122"/>
              </a:rPr>
              <a:t>     </a:t>
            </a:r>
            <a:endParaRPr lang="zh-CN" altLang="en-US" sz="3200" b="1" dirty="0">
              <a:solidFill>
                <a:srgbClr val="D60093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57224" y="3643314"/>
            <a:ext cx="7643866" cy="100013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你发现了哪些数学信息？能提出什么数学问题？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/>
      <p:bldP spid="33" grpId="0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1217613" y="6469063"/>
            <a:ext cx="915987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800" i="1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5124" name="Text Box 8"/>
          <p:cNvSpPr txBox="1">
            <a:spLocks noChangeArrowheads="1"/>
          </p:cNvSpPr>
          <p:nvPr/>
        </p:nvSpPr>
        <p:spPr bwMode="auto">
          <a:xfrm>
            <a:off x="285720" y="4143380"/>
            <a:ext cx="39957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筐草莓有多少盒？</a:t>
            </a:r>
          </a:p>
        </p:txBody>
      </p:sp>
      <p:sp>
        <p:nvSpPr>
          <p:cNvPr id="5126" name="Text Box 12"/>
          <p:cNvSpPr txBox="1">
            <a:spLocks noChangeArrowheads="1"/>
          </p:cNvSpPr>
          <p:nvPr/>
        </p:nvSpPr>
        <p:spPr bwMode="auto">
          <a:xfrm>
            <a:off x="857224" y="4929198"/>
            <a:ext cx="23764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15×3=</a:t>
            </a:r>
            <a:r>
              <a:rPr lang="en-US" altLang="zh-CN" sz="3200" b="1" u="sng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5786446" y="428604"/>
            <a:ext cx="2232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方法一：</a:t>
            </a:r>
            <a:r>
              <a:rPr lang="zh-CN" altLang="en-US" sz="2800" b="1" u="sng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33" name="Text Box 22"/>
          <p:cNvSpPr txBox="1">
            <a:spLocks noChangeArrowheads="1"/>
          </p:cNvSpPr>
          <p:nvPr/>
        </p:nvSpPr>
        <p:spPr bwMode="auto">
          <a:xfrm>
            <a:off x="6235700" y="5873750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D60093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8596" y="714356"/>
            <a:ext cx="4143404" cy="2977805"/>
            <a:chOff x="428596" y="604995"/>
            <a:chExt cx="4143404" cy="2977805"/>
          </a:xfrm>
        </p:grpSpPr>
        <p:pic>
          <p:nvPicPr>
            <p:cNvPr id="22" name="图片 21" descr="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596" y="604995"/>
              <a:ext cx="4143404" cy="2977805"/>
            </a:xfrm>
            <a:prstGeom prst="rect">
              <a:avLst/>
            </a:prstGeom>
          </p:spPr>
        </p:pic>
        <p:sp>
          <p:nvSpPr>
            <p:cNvPr id="23" name="圆角矩形标注 22"/>
            <p:cNvSpPr/>
            <p:nvPr/>
          </p:nvSpPr>
          <p:spPr>
            <a:xfrm>
              <a:off x="428596" y="1500174"/>
              <a:ext cx="1017209" cy="271200"/>
            </a:xfrm>
            <a:prstGeom prst="wedgeRoundRectCallout">
              <a:avLst>
                <a:gd name="adj1" fmla="val 67547"/>
                <a:gd name="adj2" fmla="val 9500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买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筐。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5" name="图片 24" descr="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1928802"/>
            <a:ext cx="3357586" cy="171451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929190" y="642918"/>
            <a:ext cx="3571900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5572132" y="3500438"/>
            <a:ext cx="2232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方法二：</a:t>
            </a:r>
            <a:r>
              <a:rPr lang="zh-CN" altLang="en-US" sz="2800" b="1" u="sng" dirty="0" smtClean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000628" y="1000108"/>
            <a:ext cx="3786214" cy="10001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15×3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表示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相加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即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15+15+15=30+15=45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1" name="图片 30" descr="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5072074"/>
            <a:ext cx="3214710" cy="1000132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>
            <a:off x="5143504" y="4000504"/>
            <a:ext cx="3643338" cy="9286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 anchorCtr="0">
            <a:normAutofit/>
          </a:bodyPr>
          <a:lstStyle/>
          <a:p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分成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10,10×3=30,</a:t>
            </a:r>
          </a:p>
          <a:p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5×3=15,30+15=45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24594" grpId="0"/>
      <p:bldP spid="29" grpId="0"/>
      <p:bldP spid="30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1217613" y="6469063"/>
            <a:ext cx="915987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800" i="1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5124" name="Text Box 8"/>
          <p:cNvSpPr txBox="1">
            <a:spLocks noChangeArrowheads="1"/>
          </p:cNvSpPr>
          <p:nvPr/>
        </p:nvSpPr>
        <p:spPr bwMode="auto">
          <a:xfrm>
            <a:off x="285720" y="4143380"/>
            <a:ext cx="39957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筐草莓有多少盒？</a:t>
            </a:r>
          </a:p>
        </p:txBody>
      </p:sp>
      <p:sp>
        <p:nvSpPr>
          <p:cNvPr id="5126" name="Text Box 12"/>
          <p:cNvSpPr txBox="1">
            <a:spLocks noChangeArrowheads="1"/>
          </p:cNvSpPr>
          <p:nvPr/>
        </p:nvSpPr>
        <p:spPr bwMode="auto">
          <a:xfrm>
            <a:off x="857224" y="4929198"/>
            <a:ext cx="23764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15×3=</a:t>
            </a:r>
            <a:r>
              <a:rPr lang="en-US" altLang="zh-CN" sz="3200" b="1" u="sng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5786446" y="571480"/>
            <a:ext cx="2232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方法三：</a:t>
            </a:r>
            <a:r>
              <a:rPr lang="zh-CN" altLang="en-US" sz="2800" b="1" u="sng" dirty="0" smtClean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33" name="Text Box 22"/>
          <p:cNvSpPr txBox="1">
            <a:spLocks noChangeArrowheads="1"/>
          </p:cNvSpPr>
          <p:nvPr/>
        </p:nvSpPr>
        <p:spPr bwMode="auto">
          <a:xfrm>
            <a:off x="6235700" y="5873750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D60093"/>
              </a:solidFill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428596" y="714356"/>
            <a:ext cx="4143404" cy="2977805"/>
            <a:chOff x="428596" y="604995"/>
            <a:chExt cx="4143404" cy="2977805"/>
          </a:xfrm>
        </p:grpSpPr>
        <p:pic>
          <p:nvPicPr>
            <p:cNvPr id="22" name="图片 21" descr="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596" y="604995"/>
              <a:ext cx="4143404" cy="2977805"/>
            </a:xfrm>
            <a:prstGeom prst="rect">
              <a:avLst/>
            </a:prstGeom>
          </p:spPr>
        </p:pic>
        <p:sp>
          <p:nvSpPr>
            <p:cNvPr id="23" name="圆角矩形标注 22"/>
            <p:cNvSpPr/>
            <p:nvPr/>
          </p:nvSpPr>
          <p:spPr>
            <a:xfrm>
              <a:off x="428596" y="1500174"/>
              <a:ext cx="1017209" cy="271200"/>
            </a:xfrm>
            <a:prstGeom prst="wedgeRoundRectCallout">
              <a:avLst>
                <a:gd name="adj1" fmla="val 67547"/>
                <a:gd name="adj2" fmla="val 9500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买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筐。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929190" y="785794"/>
            <a:ext cx="3571900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5643570" y="3286124"/>
            <a:ext cx="2232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方法四：</a:t>
            </a:r>
            <a:r>
              <a:rPr lang="zh-CN" altLang="en-US" sz="2800" b="1" u="sng" dirty="0" smtClean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b="1" dirty="0">
              <a:solidFill>
                <a:srgbClr val="FF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357818" y="1071546"/>
            <a:ext cx="2428892" cy="5715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列竖式计算。</a:t>
            </a:r>
            <a:endParaRPr lang="zh-CN" altLang="en-US" dirty="0"/>
          </a:p>
        </p:txBody>
      </p:sp>
      <p:sp>
        <p:nvSpPr>
          <p:cNvPr id="32" name="圆角矩形 31"/>
          <p:cNvSpPr/>
          <p:nvPr/>
        </p:nvSpPr>
        <p:spPr>
          <a:xfrm>
            <a:off x="4572000" y="3786190"/>
            <a:ext cx="4143372" cy="9286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 anchorCtr="0">
            <a:normAutofit/>
          </a:bodyPr>
          <a:lstStyle/>
          <a:p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分成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6,9×3=27,6×3=18,</a:t>
            </a:r>
          </a:p>
          <a:p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27+18=45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6127757" y="2695563"/>
            <a:ext cx="11445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4 5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6143636" y="1571612"/>
            <a:ext cx="92869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1 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</a:p>
          <a:p>
            <a:r>
              <a:rPr lang="zh-CN" altLang="en-US" sz="32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u="sng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Line 26"/>
          <p:cNvSpPr>
            <a:spLocks noChangeShapeType="1"/>
          </p:cNvSpPr>
          <p:nvPr/>
        </p:nvSpPr>
        <p:spPr bwMode="auto">
          <a:xfrm>
            <a:off x="5653094" y="2789226"/>
            <a:ext cx="13668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3200" dirty="0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6572264" y="2214554"/>
            <a:ext cx="59533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b="1" u="sng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3570" y="22859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×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8" name="图片 27" descr="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4857760"/>
            <a:ext cx="3738559" cy="121444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357422" y="4929198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盒）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58" y="564357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筐草莓有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盒。 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  <p:bldP spid="29" grpId="0"/>
      <p:bldP spid="30" grpId="0" animBg="1"/>
      <p:bldP spid="32" grpId="0" animBg="1"/>
      <p:bldP spid="19" grpId="0"/>
      <p:bldP spid="20" grpId="0"/>
      <p:bldP spid="21" grpId="0" animBg="1"/>
      <p:bldP spid="24" grpId="0"/>
      <p:bldP spid="27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1217613" y="6469063"/>
            <a:ext cx="915987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800" i="1">
              <a:solidFill>
                <a:schemeClr val="accent2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5133" name="Text Box 22"/>
          <p:cNvSpPr txBox="1">
            <a:spLocks noChangeArrowheads="1"/>
          </p:cNvSpPr>
          <p:nvPr/>
        </p:nvSpPr>
        <p:spPr bwMode="auto">
          <a:xfrm>
            <a:off x="6235700" y="5873750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D60093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29190" y="571480"/>
            <a:ext cx="3571900" cy="2703521"/>
            <a:chOff x="4929190" y="571480"/>
            <a:chExt cx="3571900" cy="2703521"/>
          </a:xfrm>
        </p:grpSpPr>
        <p:sp>
          <p:nvSpPr>
            <p:cNvPr id="30" name="圆角矩形 29"/>
            <p:cNvSpPr/>
            <p:nvPr/>
          </p:nvSpPr>
          <p:spPr>
            <a:xfrm>
              <a:off x="5357818" y="1071546"/>
              <a:ext cx="2428892" cy="57150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列竖式计算。</a:t>
              </a:r>
              <a:endParaRPr lang="zh-CN" altLang="en-US" dirty="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929190" y="571480"/>
              <a:ext cx="3571900" cy="2703521"/>
              <a:chOff x="4929190" y="571480"/>
              <a:chExt cx="3571900" cy="2703521"/>
            </a:xfrm>
          </p:grpSpPr>
          <p:sp>
            <p:nvSpPr>
              <p:cNvPr id="24594" name="Text Box 18"/>
              <p:cNvSpPr txBox="1">
                <a:spLocks noChangeArrowheads="1"/>
              </p:cNvSpPr>
              <p:nvPr/>
            </p:nvSpPr>
            <p:spPr bwMode="auto">
              <a:xfrm>
                <a:off x="5786446" y="571480"/>
                <a:ext cx="2232025" cy="5191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方法三：</a:t>
                </a:r>
                <a:r>
                  <a:rPr lang="zh-CN" altLang="en-US" sz="2800" b="1" u="sng" dirty="0" smtClean="0">
                    <a:solidFill>
                      <a:srgbClr val="FF9933"/>
                    </a:solidFill>
                    <a:latin typeface="楷体_GB2312" pitchFamily="49" charset="-122"/>
                    <a:ea typeface="楷体_GB2312" pitchFamily="49" charset="-122"/>
                  </a:rPr>
                  <a:t>    </a:t>
                </a:r>
                <a:endParaRPr lang="zh-CN" altLang="en-US" sz="2800" b="1" dirty="0">
                  <a:solidFill>
                    <a:srgbClr val="FF993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929190" y="785794"/>
                <a:ext cx="3571900" cy="15716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 Box 23"/>
              <p:cNvSpPr txBox="1">
                <a:spLocks noChangeArrowheads="1"/>
              </p:cNvSpPr>
              <p:nvPr/>
            </p:nvSpPr>
            <p:spPr bwMode="auto">
              <a:xfrm>
                <a:off x="6127757" y="2695563"/>
                <a:ext cx="1144588" cy="5794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C00000"/>
                    </a:solidFill>
                    <a:latin typeface="+mn-ea"/>
                    <a:ea typeface="+mn-ea"/>
                  </a:rPr>
                  <a:t>4 5</a:t>
                </a:r>
              </a:p>
            </p:txBody>
          </p:sp>
          <p:sp>
            <p:nvSpPr>
              <p:cNvPr id="20" name="Text Box 25"/>
              <p:cNvSpPr txBox="1">
                <a:spLocks noChangeArrowheads="1"/>
              </p:cNvSpPr>
              <p:nvPr/>
            </p:nvSpPr>
            <p:spPr bwMode="auto">
              <a:xfrm>
                <a:off x="6143636" y="1571612"/>
                <a:ext cx="928694" cy="1077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1 </a:t>
                </a:r>
                <a:r>
                  <a:rPr lang="en-US" altLang="zh-CN" sz="3200" b="1" dirty="0">
                    <a:solidFill>
                      <a:srgbClr val="C00000"/>
                    </a:solidFill>
                    <a:latin typeface="+mn-ea"/>
                    <a:ea typeface="+mn-ea"/>
                  </a:rPr>
                  <a:t>5</a:t>
                </a:r>
              </a:p>
              <a:p>
                <a:r>
                  <a:rPr lang="zh-CN" altLang="en-US" sz="3200" b="1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</a:t>
                </a:r>
                <a:endParaRPr lang="zh-CN" altLang="en-US" sz="3200" b="1" u="sng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>
                <a:off x="5653094" y="2789226"/>
                <a:ext cx="1366838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 sz="3200" dirty="0"/>
              </a:p>
            </p:txBody>
          </p:sp>
          <p:sp>
            <p:nvSpPr>
              <p:cNvPr id="24" name="Text Box 25"/>
              <p:cNvSpPr txBox="1">
                <a:spLocks noChangeArrowheads="1"/>
              </p:cNvSpPr>
              <p:nvPr/>
            </p:nvSpPr>
            <p:spPr bwMode="auto">
              <a:xfrm>
                <a:off x="6572264" y="2214554"/>
                <a:ext cx="595334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3</a:t>
                </a:r>
                <a:endParaRPr lang="zh-CN" altLang="en-US" sz="3200" b="1" u="sng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643570" y="2285992"/>
                <a:ext cx="49404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  <a:latin typeface="+mn-ea"/>
                    <a:ea typeface="+mn-ea"/>
                  </a:rPr>
                  <a:t>×</a:t>
                </a:r>
                <a:endParaRPr lang="zh-CN" altLang="en-US" dirty="0">
                  <a:solidFill>
                    <a:srgbClr val="C00000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572000" y="3429000"/>
            <a:ext cx="4143372" cy="2786082"/>
            <a:chOff x="4572000" y="3286124"/>
            <a:chExt cx="4143372" cy="2990862"/>
          </a:xfrm>
        </p:grpSpPr>
        <p:sp>
          <p:nvSpPr>
            <p:cNvPr id="29" name="Text Box 18"/>
            <p:cNvSpPr txBox="1">
              <a:spLocks noChangeArrowheads="1"/>
            </p:cNvSpPr>
            <p:nvPr/>
          </p:nvSpPr>
          <p:spPr bwMode="auto">
            <a:xfrm>
              <a:off x="5643570" y="3286124"/>
              <a:ext cx="2232025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 方法四：</a:t>
              </a:r>
              <a:r>
                <a:rPr lang="zh-CN" altLang="en-US" sz="2800" b="1" u="sng" dirty="0" smtClean="0">
                  <a:solidFill>
                    <a:srgbClr val="FF9933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endParaRPr lang="zh-CN" altLang="en-US" sz="2800" b="1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572000" y="3786190"/>
              <a:ext cx="4143372" cy="92867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 anchor="t" anchorCtr="0">
              <a:normAutofit lnSpcReduction="10000"/>
            </a:bodyPr>
            <a:lstStyle/>
            <a:p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分成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和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6,9×3=27,6×3=18,</a:t>
              </a:r>
            </a:p>
            <a:p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27+18=45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28" name="图片 27" descr="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86314" y="4743211"/>
              <a:ext cx="3738559" cy="1533775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85786" y="500042"/>
            <a:ext cx="3786214" cy="3143272"/>
            <a:chOff x="642910" y="428604"/>
            <a:chExt cx="3786214" cy="3143272"/>
          </a:xfrm>
        </p:grpSpPr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1571604" y="428604"/>
              <a:ext cx="2232025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方法一：</a:t>
              </a:r>
              <a:r>
                <a:rPr lang="zh-CN" altLang="en-US" sz="2800" b="1" u="sng" dirty="0">
                  <a:solidFill>
                    <a:srgbClr val="FF9933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endParaRPr lang="zh-CN" altLang="en-US" sz="2800" b="1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1" name="图片 30" descr="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224" y="1857364"/>
              <a:ext cx="3357586" cy="1714512"/>
            </a:xfrm>
            <a:prstGeom prst="rect">
              <a:avLst/>
            </a:prstGeom>
          </p:spPr>
        </p:pic>
        <p:sp>
          <p:nvSpPr>
            <p:cNvPr id="36" name="圆角矩形 35"/>
            <p:cNvSpPr/>
            <p:nvPr/>
          </p:nvSpPr>
          <p:spPr>
            <a:xfrm>
              <a:off x="642910" y="928670"/>
              <a:ext cx="3786214" cy="100013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15×3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表示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相加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即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15+15+15=30+15=45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2910" y="3357562"/>
            <a:ext cx="3643338" cy="2786082"/>
            <a:chOff x="642910" y="3214686"/>
            <a:chExt cx="3643338" cy="2822312"/>
          </a:xfrm>
        </p:grpSpPr>
        <p:sp>
          <p:nvSpPr>
            <p:cNvPr id="35" name="Text Box 18"/>
            <p:cNvSpPr txBox="1">
              <a:spLocks noChangeArrowheads="1"/>
            </p:cNvSpPr>
            <p:nvPr/>
          </p:nvSpPr>
          <p:spPr bwMode="auto">
            <a:xfrm>
              <a:off x="1357290" y="3214686"/>
              <a:ext cx="2232025" cy="5191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 方法二：</a:t>
              </a:r>
              <a:r>
                <a:rPr lang="zh-CN" altLang="en-US" sz="2800" b="1" u="sng" dirty="0" smtClean="0">
                  <a:solidFill>
                    <a:srgbClr val="FF9933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endParaRPr lang="zh-CN" altLang="en-US" sz="2800" b="1" dirty="0">
                <a:solidFill>
                  <a:srgbClr val="FF99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37" name="图片 36" descr="a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224" y="4786322"/>
              <a:ext cx="3214710" cy="1250676"/>
            </a:xfrm>
            <a:prstGeom prst="rect">
              <a:avLst/>
            </a:prstGeom>
          </p:spPr>
        </p:pic>
        <p:sp>
          <p:nvSpPr>
            <p:cNvPr id="38" name="圆角矩形 37"/>
            <p:cNvSpPr/>
            <p:nvPr/>
          </p:nvSpPr>
          <p:spPr>
            <a:xfrm>
              <a:off x="642910" y="3786190"/>
              <a:ext cx="3643338" cy="92867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rtlCol="0" anchor="t" anchorCtr="0">
              <a:normAutofit/>
            </a:bodyPr>
            <a:lstStyle/>
            <a:p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分成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和</a:t>
              </a: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10,10×3=30,</a:t>
              </a:r>
            </a:p>
            <a:p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5×3=15,30+15=45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9" name="流程图: 可选过程 38"/>
          <p:cNvSpPr/>
          <p:nvPr/>
        </p:nvSpPr>
        <p:spPr>
          <a:xfrm>
            <a:off x="7643834" y="357166"/>
            <a:ext cx="1285884" cy="64294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方法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对比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6429388" y="2714620"/>
            <a:ext cx="110808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b="1" dirty="0">
              <a:solidFill>
                <a:srgbClr val="FF33CC"/>
              </a:solidFill>
            </a:endParaRPr>
          </a:p>
        </p:txBody>
      </p:sp>
      <p:sp>
        <p:nvSpPr>
          <p:cNvPr id="26" name="云形 25"/>
          <p:cNvSpPr/>
          <p:nvPr/>
        </p:nvSpPr>
        <p:spPr>
          <a:xfrm>
            <a:off x="1071538" y="857232"/>
            <a:ext cx="6826250" cy="1368425"/>
          </a:xfrm>
          <a:prstGeom prst="clou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想一想：</a:t>
            </a:r>
            <a:r>
              <a:rPr lang="en-US" altLang="zh-CN" sz="32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150×3=</a:t>
            </a:r>
            <a:endParaRPr lang="zh-CN" altLang="en-US" sz="3200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57884" y="1214422"/>
            <a:ext cx="100013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latin typeface="+mn-ea"/>
              </a:rPr>
              <a:t>450</a:t>
            </a:r>
            <a:r>
              <a:rPr lang="en-US" altLang="zh-CN" dirty="0" smtClean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/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2714612" y="3071810"/>
            <a:ext cx="41084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 × 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857488" y="3643314"/>
            <a:ext cx="1500198" cy="361949"/>
            <a:chOff x="2786050" y="3714752"/>
            <a:chExt cx="1735138" cy="219073"/>
          </a:xfrm>
        </p:grpSpPr>
        <p:grpSp>
          <p:nvGrpSpPr>
            <p:cNvPr id="33" name="组合 24"/>
            <p:cNvGrpSpPr/>
            <p:nvPr/>
          </p:nvGrpSpPr>
          <p:grpSpPr bwMode="auto">
            <a:xfrm>
              <a:off x="2944443" y="3714752"/>
              <a:ext cx="1576745" cy="219073"/>
              <a:chOff x="1979613" y="2924175"/>
              <a:chExt cx="1295400" cy="146050"/>
            </a:xfrm>
          </p:grpSpPr>
          <p:sp>
            <p:nvSpPr>
              <p:cNvPr id="35" name="Line 13"/>
              <p:cNvSpPr>
                <a:spLocks noChangeShapeType="1"/>
              </p:cNvSpPr>
              <p:nvPr/>
            </p:nvSpPr>
            <p:spPr bwMode="auto">
              <a:xfrm flipV="1">
                <a:off x="3132138" y="2924175"/>
                <a:ext cx="142875" cy="15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Line 14"/>
              <p:cNvSpPr>
                <a:spLocks noChangeShapeType="1"/>
              </p:cNvSpPr>
              <p:nvPr/>
            </p:nvSpPr>
            <p:spPr bwMode="auto">
              <a:xfrm>
                <a:off x="3203575" y="2924175"/>
                <a:ext cx="1588" cy="1444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15"/>
              <p:cNvSpPr>
                <a:spLocks noChangeShapeType="1"/>
              </p:cNvSpPr>
              <p:nvPr/>
            </p:nvSpPr>
            <p:spPr bwMode="auto">
              <a:xfrm flipH="1">
                <a:off x="1979613" y="3068638"/>
                <a:ext cx="1223962" cy="15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16"/>
              <p:cNvSpPr>
                <a:spLocks noChangeShapeType="1"/>
              </p:cNvSpPr>
              <p:nvPr/>
            </p:nvSpPr>
            <p:spPr bwMode="auto">
              <a:xfrm>
                <a:off x="1979613" y="2925763"/>
                <a:ext cx="1587" cy="1444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2786050" y="3714752"/>
              <a:ext cx="357190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4857752" y="307181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50" name="组合 26"/>
          <p:cNvGrpSpPr/>
          <p:nvPr/>
        </p:nvGrpSpPr>
        <p:grpSpPr bwMode="auto">
          <a:xfrm>
            <a:off x="3286116" y="2714620"/>
            <a:ext cx="2357454" cy="506412"/>
            <a:chOff x="2277888" y="1916113"/>
            <a:chExt cx="2115790" cy="577850"/>
          </a:xfrm>
        </p:grpSpPr>
        <p:sp>
          <p:nvSpPr>
            <p:cNvPr id="51" name="箭头 154"/>
            <p:cNvSpPr>
              <a:spLocks noChangeShapeType="1"/>
            </p:cNvSpPr>
            <p:nvPr/>
          </p:nvSpPr>
          <p:spPr bwMode="auto">
            <a:xfrm>
              <a:off x="4315276" y="1917700"/>
              <a:ext cx="1587" cy="576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 flipH="1">
              <a:off x="2353382" y="1916113"/>
              <a:ext cx="1944000" cy="15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10"/>
            <p:cNvSpPr>
              <a:spLocks noChangeShapeType="1"/>
            </p:cNvSpPr>
            <p:nvPr/>
          </p:nvSpPr>
          <p:spPr bwMode="auto">
            <a:xfrm flipH="1">
              <a:off x="2355835" y="1917700"/>
              <a:ext cx="1587" cy="5746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11"/>
            <p:cNvSpPr>
              <a:spLocks noChangeShapeType="1"/>
            </p:cNvSpPr>
            <p:nvPr/>
          </p:nvSpPr>
          <p:spPr bwMode="auto">
            <a:xfrm>
              <a:off x="2277888" y="2492375"/>
              <a:ext cx="180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19"/>
            <p:cNvSpPr>
              <a:spLocks noChangeShapeType="1"/>
            </p:cNvSpPr>
            <p:nvPr/>
          </p:nvSpPr>
          <p:spPr bwMode="auto">
            <a:xfrm>
              <a:off x="4213678" y="2492375"/>
              <a:ext cx="180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357818" y="3071810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928926" y="3643314"/>
            <a:ext cx="2487539" cy="939146"/>
            <a:chOff x="2928926" y="3643314"/>
            <a:chExt cx="2487539" cy="939146"/>
          </a:xfrm>
        </p:grpSpPr>
        <p:grpSp>
          <p:nvGrpSpPr>
            <p:cNvPr id="48" name="组合 47"/>
            <p:cNvGrpSpPr/>
            <p:nvPr/>
          </p:nvGrpSpPr>
          <p:grpSpPr>
            <a:xfrm>
              <a:off x="2928926" y="3643314"/>
              <a:ext cx="2487539" cy="939146"/>
              <a:chOff x="2692963" y="3870330"/>
              <a:chExt cx="2864439" cy="939146"/>
            </a:xfrm>
          </p:grpSpPr>
          <p:sp>
            <p:nvSpPr>
              <p:cNvPr id="43" name="Text Box 17"/>
              <p:cNvSpPr txBox="1">
                <a:spLocks noChangeArrowheads="1"/>
              </p:cNvSpPr>
              <p:nvPr/>
            </p:nvSpPr>
            <p:spPr bwMode="auto">
              <a:xfrm>
                <a:off x="2692963" y="4286256"/>
                <a:ext cx="1809763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15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×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3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                       </a:t>
                </a:r>
                <a:endPara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grpSp>
            <p:nvGrpSpPr>
              <p:cNvPr id="44" name="组合 25"/>
              <p:cNvGrpSpPr/>
              <p:nvPr/>
            </p:nvGrpSpPr>
            <p:grpSpPr bwMode="auto">
              <a:xfrm>
                <a:off x="3857619" y="3870330"/>
                <a:ext cx="1699783" cy="773116"/>
                <a:chOff x="3020391" y="2793176"/>
                <a:chExt cx="1150129" cy="708849"/>
              </a:xfrm>
            </p:grpSpPr>
            <p:sp>
              <p:nvSpPr>
                <p:cNvPr id="45" name="Line 20"/>
                <p:cNvSpPr>
                  <a:spLocks noChangeShapeType="1"/>
                </p:cNvSpPr>
                <p:nvPr/>
              </p:nvSpPr>
              <p:spPr bwMode="auto">
                <a:xfrm>
                  <a:off x="3846520" y="2793176"/>
                  <a:ext cx="3240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7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3020391" y="3502025"/>
                  <a:ext cx="10080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r>
                    <a:rPr lang="zh-CN" altLang="en-US" dirty="0" smtClean="0"/>
                    <a:t>                              </a:t>
                  </a:r>
                  <a:endParaRPr lang="zh-CN" altLang="en-US" dirty="0"/>
                </a:p>
              </p:txBody>
            </p:sp>
          </p:grpSp>
        </p:grpSp>
        <p:cxnSp>
          <p:nvCxnSpPr>
            <p:cNvPr id="58" name="直接箭头连接符 57"/>
            <p:cNvCxnSpPr/>
            <p:nvPr/>
          </p:nvCxnSpPr>
          <p:spPr>
            <a:xfrm rot="5400000" flipH="1" flipV="1">
              <a:off x="4822034" y="4036222"/>
              <a:ext cx="785817" cy="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/>
      <p:bldP spid="49" grpId="0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71480"/>
            <a:ext cx="1915838" cy="584775"/>
            <a:chOff x="785786" y="1571612"/>
            <a:chExt cx="1915838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口算。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9" name="折角形 18"/>
          <p:cNvSpPr/>
          <p:nvPr/>
        </p:nvSpPr>
        <p:spPr>
          <a:xfrm>
            <a:off x="571472" y="1714488"/>
            <a:ext cx="2428892" cy="307183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130×3=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120×4=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14×4=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折角形 19"/>
          <p:cNvSpPr/>
          <p:nvPr/>
        </p:nvSpPr>
        <p:spPr>
          <a:xfrm>
            <a:off x="3428992" y="1714488"/>
            <a:ext cx="2428892" cy="307183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12×6=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15×4=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22×3=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折角形 20"/>
          <p:cNvSpPr/>
          <p:nvPr/>
        </p:nvSpPr>
        <p:spPr>
          <a:xfrm>
            <a:off x="6215074" y="1714488"/>
            <a:ext cx="2428892" cy="3071834"/>
          </a:xfrm>
          <a:prstGeom prst="foldedCorner">
            <a:avLst/>
          </a:prstGeom>
          <a:solidFill>
            <a:srgbClr val="FFFF66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170×2=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24×2=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43108" y="192880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3108" y="300037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3108" y="392906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29190" y="200024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29190" y="300037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57752" y="392906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15272" y="221455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340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15272" y="321468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25" grpId="0"/>
      <p:bldP spid="26" grpId="0"/>
      <p:bldP spid="27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642918"/>
            <a:ext cx="5215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连线。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图片 8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357298"/>
            <a:ext cx="7211313" cy="440422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643042" y="2428868"/>
            <a:ext cx="5429288" cy="157163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00430" y="2500306"/>
            <a:ext cx="1857388" cy="14287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3500430" y="2500306"/>
            <a:ext cx="2071702" cy="14287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0800000" flipV="1">
            <a:off x="1714480" y="2500306"/>
            <a:ext cx="5715040" cy="142876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</Words>
  <Application>WPS 演示</Application>
  <PresentationFormat>全屏显示(4:3)</PresentationFormat>
  <Paragraphs>271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882</cp:revision>
  <dcterms:created xsi:type="dcterms:W3CDTF">2015-11-21T07:20:00Z</dcterms:created>
  <dcterms:modified xsi:type="dcterms:W3CDTF">2021-11-01T03:12:54Z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